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855db3394b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855db3394b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855db3394b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855db3394b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855db3394b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855db3394b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855db3394b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855db3394b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855db3394b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855db3394b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855db3394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855db3394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855db3394b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855db3394b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855db3394b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855db3394b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855db3394b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855db3394b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855db3394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855db3394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855db3394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855db3394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855db3394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855db3394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855db3394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855db3394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855db3394b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855db3394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855db3394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855db3394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855db3394b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855db3394b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0.png"/><Relationship Id="rId4"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15.png"/><Relationship Id="rId5" Type="http://schemas.openxmlformats.org/officeDocument/2006/relationships/image" Target="../media/image2.png"/><Relationship Id="rId6"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82375"/>
            <a:ext cx="8222100" cy="1449900"/>
          </a:xfrm>
          <a:prstGeom prst="rect">
            <a:avLst/>
          </a:prstGeom>
          <a:solidFill>
            <a:srgbClr val="FF9900"/>
          </a:solidFill>
        </p:spPr>
        <p:txBody>
          <a:bodyPr anchorCtr="0" anchor="b" bIns="91425" lIns="91425" spcFirstLastPara="1" rIns="91425" wrap="square" tIns="91425">
            <a:noAutofit/>
          </a:bodyPr>
          <a:lstStyle/>
          <a:p>
            <a:pPr indent="0" lvl="0" marL="0" rtl="0" algn="l">
              <a:spcBef>
                <a:spcPts val="0"/>
              </a:spcBef>
              <a:spcAft>
                <a:spcPts val="0"/>
              </a:spcAft>
              <a:buNone/>
            </a:pPr>
            <a:r>
              <a:rPr lang="en"/>
              <a:t>Project 3: Web APIs &amp; Classification</a:t>
            </a:r>
            <a:endParaRPr/>
          </a:p>
        </p:txBody>
      </p:sp>
      <p:sp>
        <p:nvSpPr>
          <p:cNvPr id="68" name="Google Shape;68;p13"/>
          <p:cNvSpPr txBox="1"/>
          <p:nvPr>
            <p:ph idx="1" type="subTitle"/>
          </p:nvPr>
        </p:nvSpPr>
        <p:spPr>
          <a:xfrm>
            <a:off x="390525" y="3052750"/>
            <a:ext cx="1932600" cy="522600"/>
          </a:xfrm>
          <a:prstGeom prst="rect">
            <a:avLst/>
          </a:prstGeom>
          <a:solidFill>
            <a:srgbClr val="FF9900"/>
          </a:solidFill>
        </p:spPr>
        <p:txBody>
          <a:bodyPr anchorCtr="0" anchor="t" bIns="91425" lIns="91425" spcFirstLastPara="1" rIns="91425" wrap="square" tIns="91425">
            <a:noAutofit/>
          </a:bodyPr>
          <a:lstStyle/>
          <a:p>
            <a:pPr indent="0" lvl="0" marL="0" rtl="0" algn="l">
              <a:spcBef>
                <a:spcPts val="0"/>
              </a:spcBef>
              <a:spcAft>
                <a:spcPts val="0"/>
              </a:spcAft>
              <a:buNone/>
            </a:pPr>
            <a:r>
              <a:rPr lang="en" sz="2400"/>
              <a:t>Geoffrey Liu</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2"/>
          <p:cNvSpPr txBox="1"/>
          <p:nvPr>
            <p:ph type="title"/>
          </p:nvPr>
        </p:nvSpPr>
        <p:spPr>
          <a:xfrm>
            <a:off x="460950" y="20360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Modeling</a:t>
            </a:r>
            <a:endParaRPr/>
          </a:p>
        </p:txBody>
      </p:sp>
      <p:sp>
        <p:nvSpPr>
          <p:cNvPr id="135" name="Google Shape;135;p22"/>
          <p:cNvSpPr txBox="1"/>
          <p:nvPr/>
        </p:nvSpPr>
        <p:spPr>
          <a:xfrm>
            <a:off x="626075" y="1186250"/>
            <a:ext cx="3945900" cy="296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-GridsearchCV logistic regression count vectorizer</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rPr lang="en" sz="1600">
                <a:highlight>
                  <a:srgbClr val="FFFFFF"/>
                </a:highlight>
                <a:latin typeface="Roboto"/>
                <a:ea typeface="Roboto"/>
                <a:cs typeface="Roboto"/>
                <a:sym typeface="Roboto"/>
              </a:rPr>
              <a:t>Best params: {'cvec__max_df': 0.75, 'cvec__max_features': 10000, 'cvec__ngram_range': (1, 2), 'lr__multi_class': 'auto', 'lr__random_state': 42, 'lr__solver': 'lbfgs'}</a:t>
            </a:r>
            <a:endParaRPr sz="1600">
              <a:highlight>
                <a:srgbClr val="FFFFFF"/>
              </a:highlight>
              <a:latin typeface="Roboto"/>
              <a:ea typeface="Roboto"/>
              <a:cs typeface="Roboto"/>
              <a:sym typeface="Roboto"/>
            </a:endParaRPr>
          </a:p>
          <a:p>
            <a:pPr indent="0" lvl="0" marL="0" rtl="0" algn="l">
              <a:spcBef>
                <a:spcPts val="0"/>
              </a:spcBef>
              <a:spcAft>
                <a:spcPts val="0"/>
              </a:spcAft>
              <a:buNone/>
            </a:pPr>
            <a:r>
              <a:t/>
            </a:r>
            <a:endParaRPr sz="1600">
              <a:highlight>
                <a:srgbClr val="FFFFFF"/>
              </a:highlight>
              <a:latin typeface="Roboto"/>
              <a:ea typeface="Roboto"/>
              <a:cs typeface="Roboto"/>
              <a:sym typeface="Roboto"/>
            </a:endParaRPr>
          </a:p>
          <a:p>
            <a:pPr indent="0" lvl="0" marL="0" rtl="0" algn="l">
              <a:spcBef>
                <a:spcPts val="0"/>
              </a:spcBef>
              <a:spcAft>
                <a:spcPts val="0"/>
              </a:spcAft>
              <a:buNone/>
            </a:pPr>
            <a:r>
              <a:rPr lang="en" sz="1600">
                <a:highlight>
                  <a:srgbClr val="FFFFFF"/>
                </a:highlight>
                <a:latin typeface="Roboto"/>
                <a:ea typeface="Roboto"/>
                <a:cs typeface="Roboto"/>
                <a:sym typeface="Roboto"/>
              </a:rPr>
              <a:t>Train score: 1.0</a:t>
            </a:r>
            <a:endParaRPr sz="1600">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 sz="1600">
                <a:highlight>
                  <a:srgbClr val="FFFFFF"/>
                </a:highlight>
                <a:latin typeface="Roboto"/>
                <a:ea typeface="Roboto"/>
                <a:cs typeface="Roboto"/>
                <a:sym typeface="Roboto"/>
              </a:rPr>
              <a:t>Test score: 0.9031</a:t>
            </a:r>
            <a:endParaRPr sz="1600">
              <a:highlight>
                <a:srgbClr val="FFFFFF"/>
              </a:highlight>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136" name="Google Shape;136;p22"/>
          <p:cNvSpPr txBox="1"/>
          <p:nvPr/>
        </p:nvSpPr>
        <p:spPr>
          <a:xfrm>
            <a:off x="4864450" y="1186250"/>
            <a:ext cx="3945900" cy="296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a:t>
            </a:r>
            <a:r>
              <a:rPr lang="en" sz="1600">
                <a:latin typeface="Roboto"/>
                <a:ea typeface="Roboto"/>
                <a:cs typeface="Roboto"/>
                <a:sym typeface="Roboto"/>
              </a:rPr>
              <a:t>GridsearchCV logistic regression TFIDF vectorizer</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lnSpc>
                <a:spcPct val="115000"/>
              </a:lnSpc>
              <a:spcBef>
                <a:spcPts val="0"/>
              </a:spcBef>
              <a:spcAft>
                <a:spcPts val="0"/>
              </a:spcAft>
              <a:buNone/>
            </a:pPr>
            <a:r>
              <a:rPr lang="en" sz="1600">
                <a:highlight>
                  <a:srgbClr val="FFFFFF"/>
                </a:highlight>
                <a:latin typeface="Roboto"/>
                <a:ea typeface="Roboto"/>
                <a:cs typeface="Roboto"/>
                <a:sym typeface="Roboto"/>
              </a:rPr>
              <a:t>Best params: {'lr__multi_class': 'auto', 'lr__random_state': 42, 'lr__solver': 'lbfgs', 'tvec__max_df': 0.25, 'tvec__max_features': 6000, 'tvec__ngram_range': (1, 3)}</a:t>
            </a:r>
            <a:endParaRPr sz="1600">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1600">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 sz="1600">
                <a:highlight>
                  <a:srgbClr val="FFFFFF"/>
                </a:highlight>
                <a:latin typeface="Roboto"/>
                <a:ea typeface="Roboto"/>
                <a:cs typeface="Roboto"/>
                <a:sym typeface="Roboto"/>
              </a:rPr>
              <a:t>Train score: 0.9656</a:t>
            </a:r>
            <a:endParaRPr sz="1600">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 sz="1600">
                <a:highlight>
                  <a:srgbClr val="FFFFFF"/>
                </a:highlight>
                <a:latin typeface="Roboto"/>
                <a:ea typeface="Roboto"/>
                <a:cs typeface="Roboto"/>
                <a:sym typeface="Roboto"/>
              </a:rPr>
              <a:t>Test score: 0.9134</a:t>
            </a:r>
            <a:endParaRPr sz="1600">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1600">
              <a:highlight>
                <a:srgbClr val="FFFFFF"/>
              </a:highlight>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3"/>
          <p:cNvSpPr txBox="1"/>
          <p:nvPr>
            <p:ph type="title"/>
          </p:nvPr>
        </p:nvSpPr>
        <p:spPr>
          <a:xfrm>
            <a:off x="460950" y="35190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Modeling</a:t>
            </a:r>
            <a:endParaRPr/>
          </a:p>
        </p:txBody>
      </p:sp>
      <p:sp>
        <p:nvSpPr>
          <p:cNvPr id="142" name="Google Shape;142;p23"/>
          <p:cNvSpPr txBox="1"/>
          <p:nvPr/>
        </p:nvSpPr>
        <p:spPr>
          <a:xfrm>
            <a:off x="626075" y="1383950"/>
            <a:ext cx="3509400" cy="3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a:t>
            </a:r>
            <a:r>
              <a:rPr lang="en" sz="1600">
                <a:latin typeface="Roboto"/>
                <a:ea typeface="Roboto"/>
                <a:cs typeface="Roboto"/>
                <a:sym typeface="Roboto"/>
              </a:rPr>
              <a:t>Gridsearch CV multinomial bayes count vectorizer</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rPr lang="en" sz="1600">
                <a:highlight>
                  <a:srgbClr val="FFFFFF"/>
                </a:highlight>
                <a:latin typeface="Roboto"/>
                <a:ea typeface="Roboto"/>
                <a:cs typeface="Roboto"/>
                <a:sym typeface="Roboto"/>
              </a:rPr>
              <a:t>Best params: {'cvec__max_df': 0.25, 'cvec__max_features': 4000, 'cvec__ngram_range': (1, 3), 'nb__alpha': 0.25}</a:t>
            </a:r>
            <a:endParaRPr sz="1600">
              <a:highlight>
                <a:srgbClr val="FFFFFF"/>
              </a:highlight>
              <a:latin typeface="Roboto"/>
              <a:ea typeface="Roboto"/>
              <a:cs typeface="Roboto"/>
              <a:sym typeface="Roboto"/>
            </a:endParaRPr>
          </a:p>
          <a:p>
            <a:pPr indent="0" lvl="0" marL="0" rtl="0" algn="l">
              <a:spcBef>
                <a:spcPts val="0"/>
              </a:spcBef>
              <a:spcAft>
                <a:spcPts val="0"/>
              </a:spcAft>
              <a:buNone/>
            </a:pPr>
            <a:r>
              <a:t/>
            </a:r>
            <a:endParaRPr sz="1600">
              <a:highlight>
                <a:srgbClr val="FFFFFF"/>
              </a:highlight>
              <a:latin typeface="Roboto"/>
              <a:ea typeface="Roboto"/>
              <a:cs typeface="Roboto"/>
              <a:sym typeface="Roboto"/>
            </a:endParaRPr>
          </a:p>
          <a:p>
            <a:pPr indent="0" lvl="0" marL="0" rtl="0" algn="l">
              <a:spcBef>
                <a:spcPts val="0"/>
              </a:spcBef>
              <a:spcAft>
                <a:spcPts val="0"/>
              </a:spcAft>
              <a:buNone/>
            </a:pPr>
            <a:r>
              <a:rPr lang="en" sz="1600">
                <a:highlight>
                  <a:srgbClr val="FFFFFF"/>
                </a:highlight>
                <a:latin typeface="Roboto"/>
                <a:ea typeface="Roboto"/>
                <a:cs typeface="Roboto"/>
                <a:sym typeface="Roboto"/>
              </a:rPr>
              <a:t>Train score: 0.9594</a:t>
            </a:r>
            <a:endParaRPr sz="1600">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 sz="1600">
                <a:highlight>
                  <a:srgbClr val="FFFFFF"/>
                </a:highlight>
                <a:latin typeface="Roboto"/>
                <a:ea typeface="Roboto"/>
                <a:cs typeface="Roboto"/>
                <a:sym typeface="Roboto"/>
              </a:rPr>
              <a:t>Test score: 0.9216</a:t>
            </a:r>
            <a:endParaRPr sz="1600">
              <a:highlight>
                <a:srgbClr val="FFFFFF"/>
              </a:highlight>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143" name="Google Shape;143;p23"/>
          <p:cNvSpPr txBox="1"/>
          <p:nvPr/>
        </p:nvSpPr>
        <p:spPr>
          <a:xfrm>
            <a:off x="4897400" y="1383950"/>
            <a:ext cx="3509400" cy="3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a:t>
            </a:r>
            <a:r>
              <a:rPr lang="en" sz="1600">
                <a:latin typeface="Roboto"/>
                <a:ea typeface="Roboto"/>
                <a:cs typeface="Roboto"/>
                <a:sym typeface="Roboto"/>
              </a:rPr>
              <a:t>Gridsearch CV multinomial bayes TFIDF vectorizer</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rPr lang="en" sz="1600">
                <a:highlight>
                  <a:srgbClr val="FFFFFF"/>
                </a:highlight>
                <a:latin typeface="Roboto"/>
                <a:ea typeface="Roboto"/>
                <a:cs typeface="Roboto"/>
                <a:sym typeface="Roboto"/>
              </a:rPr>
              <a:t>Best params: {'nb__alpha': 0.1, 'tvec__max_df': 0.75, 'tvec__max_features': 4000, 'tvec__ngram_range': (1, 2)}</a:t>
            </a:r>
            <a:endParaRPr sz="1600">
              <a:highlight>
                <a:srgbClr val="FFFFFF"/>
              </a:highlight>
              <a:latin typeface="Roboto"/>
              <a:ea typeface="Roboto"/>
              <a:cs typeface="Roboto"/>
              <a:sym typeface="Roboto"/>
            </a:endParaRPr>
          </a:p>
          <a:p>
            <a:pPr indent="0" lvl="0" marL="0" rtl="0" algn="l">
              <a:spcBef>
                <a:spcPts val="0"/>
              </a:spcBef>
              <a:spcAft>
                <a:spcPts val="0"/>
              </a:spcAft>
              <a:buNone/>
            </a:pPr>
            <a:r>
              <a:t/>
            </a:r>
            <a:endParaRPr sz="1600">
              <a:highlight>
                <a:srgbClr val="FFFFFF"/>
              </a:highlight>
              <a:latin typeface="Roboto"/>
              <a:ea typeface="Roboto"/>
              <a:cs typeface="Roboto"/>
              <a:sym typeface="Roboto"/>
            </a:endParaRPr>
          </a:p>
          <a:p>
            <a:pPr indent="0" lvl="0" marL="0" rtl="0" algn="l">
              <a:spcBef>
                <a:spcPts val="0"/>
              </a:spcBef>
              <a:spcAft>
                <a:spcPts val="0"/>
              </a:spcAft>
              <a:buNone/>
            </a:pPr>
            <a:r>
              <a:rPr lang="en" sz="1600">
                <a:highlight>
                  <a:srgbClr val="FFFFFF"/>
                </a:highlight>
                <a:latin typeface="Roboto"/>
                <a:ea typeface="Roboto"/>
                <a:cs typeface="Roboto"/>
                <a:sym typeface="Roboto"/>
              </a:rPr>
              <a:t>Train score: 0.9718</a:t>
            </a:r>
            <a:endParaRPr sz="1600">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rPr lang="en" sz="1600">
                <a:highlight>
                  <a:srgbClr val="FFFFFF"/>
                </a:highlight>
                <a:latin typeface="Roboto"/>
                <a:ea typeface="Roboto"/>
                <a:cs typeface="Roboto"/>
                <a:sym typeface="Roboto"/>
              </a:rPr>
              <a:t>Test score: 0.9278</a:t>
            </a:r>
            <a:endParaRPr sz="1600">
              <a:highlight>
                <a:srgbClr val="FFFFFF"/>
              </a:highlight>
              <a:latin typeface="Roboto"/>
              <a:ea typeface="Roboto"/>
              <a:cs typeface="Roboto"/>
              <a:sym typeface="Roboto"/>
            </a:endParaRPr>
          </a:p>
          <a:p>
            <a:pPr indent="0" lvl="0" marL="0" rtl="0" algn="l">
              <a:spcBef>
                <a:spcPts val="0"/>
              </a:spcBef>
              <a:spcAft>
                <a:spcPts val="0"/>
              </a:spcAft>
              <a:buNone/>
            </a:pPr>
            <a:r>
              <a:t/>
            </a:r>
            <a:endParaRPr sz="1600">
              <a:highlight>
                <a:srgbClr val="FFFFFF"/>
              </a:highlight>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4"/>
          <p:cNvSpPr txBox="1"/>
          <p:nvPr>
            <p:ph type="title"/>
          </p:nvPr>
        </p:nvSpPr>
        <p:spPr>
          <a:xfrm>
            <a:off x="460950" y="401325"/>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Evaluation</a:t>
            </a:r>
            <a:endParaRPr/>
          </a:p>
        </p:txBody>
      </p:sp>
      <p:pic>
        <p:nvPicPr>
          <p:cNvPr id="149" name="Google Shape;149;p24"/>
          <p:cNvPicPr preferRelativeResize="0"/>
          <p:nvPr/>
        </p:nvPicPr>
        <p:blipFill>
          <a:blip r:embed="rId3">
            <a:alphaModFix/>
          </a:blip>
          <a:stretch>
            <a:fillRect/>
          </a:stretch>
        </p:blipFill>
        <p:spPr>
          <a:xfrm>
            <a:off x="547300" y="1323950"/>
            <a:ext cx="6273624" cy="1994275"/>
          </a:xfrm>
          <a:prstGeom prst="rect">
            <a:avLst/>
          </a:prstGeom>
          <a:noFill/>
          <a:ln>
            <a:noFill/>
          </a:ln>
        </p:spPr>
      </p:pic>
      <p:sp>
        <p:nvSpPr>
          <p:cNvPr id="150" name="Google Shape;150;p24"/>
          <p:cNvSpPr txBox="1"/>
          <p:nvPr/>
        </p:nvSpPr>
        <p:spPr>
          <a:xfrm>
            <a:off x="560175" y="3575225"/>
            <a:ext cx="6273600" cy="8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50">
                <a:highlight>
                  <a:srgbClr val="FFFFFF"/>
                </a:highlight>
              </a:rPr>
              <a:t>The model that I have chosen is Gridsearch CV multinomial bayes TFIDF vectorizer as it has presented the best score and Niave Bayes modeling is also able to work well with smaller datasets as such in this case where there's 900 plus data points for each subreddit. Also, because the data is not numerical but categorical, </a:t>
            </a:r>
            <a:r>
              <a:rPr lang="en" sz="1350">
                <a:highlight>
                  <a:srgbClr val="FFFFFF"/>
                </a:highlight>
              </a:rPr>
              <a:t>Naive Bayes also works well with it. </a:t>
            </a:r>
            <a:endParaRPr sz="1350">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5"/>
          <p:cNvSpPr txBox="1"/>
          <p:nvPr>
            <p:ph type="title"/>
          </p:nvPr>
        </p:nvSpPr>
        <p:spPr>
          <a:xfrm>
            <a:off x="185350" y="253025"/>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Evaluation</a:t>
            </a:r>
            <a:endParaRPr/>
          </a:p>
        </p:txBody>
      </p:sp>
      <p:pic>
        <p:nvPicPr>
          <p:cNvPr id="156" name="Google Shape;156;p25"/>
          <p:cNvPicPr preferRelativeResize="0"/>
          <p:nvPr/>
        </p:nvPicPr>
        <p:blipFill>
          <a:blip r:embed="rId3">
            <a:alphaModFix/>
          </a:blip>
          <a:stretch>
            <a:fillRect/>
          </a:stretch>
        </p:blipFill>
        <p:spPr>
          <a:xfrm>
            <a:off x="185350" y="1154625"/>
            <a:ext cx="4186599" cy="3046675"/>
          </a:xfrm>
          <a:prstGeom prst="rect">
            <a:avLst/>
          </a:prstGeom>
          <a:noFill/>
          <a:ln>
            <a:noFill/>
          </a:ln>
        </p:spPr>
      </p:pic>
      <p:pic>
        <p:nvPicPr>
          <p:cNvPr id="157" name="Google Shape;157;p25"/>
          <p:cNvPicPr preferRelativeResize="0"/>
          <p:nvPr/>
        </p:nvPicPr>
        <p:blipFill>
          <a:blip r:embed="rId4">
            <a:alphaModFix/>
          </a:blip>
          <a:stretch>
            <a:fillRect/>
          </a:stretch>
        </p:blipFill>
        <p:spPr>
          <a:xfrm>
            <a:off x="4644538" y="1153425"/>
            <a:ext cx="4215263" cy="3046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6"/>
          <p:cNvSpPr txBox="1"/>
          <p:nvPr>
            <p:ph type="title"/>
          </p:nvPr>
        </p:nvSpPr>
        <p:spPr>
          <a:xfrm>
            <a:off x="246775" y="154175"/>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Evaluation</a:t>
            </a:r>
            <a:endParaRPr/>
          </a:p>
        </p:txBody>
      </p:sp>
      <p:pic>
        <p:nvPicPr>
          <p:cNvPr id="163" name="Google Shape;163;p26"/>
          <p:cNvPicPr preferRelativeResize="0"/>
          <p:nvPr/>
        </p:nvPicPr>
        <p:blipFill>
          <a:blip r:embed="rId3">
            <a:alphaModFix/>
          </a:blip>
          <a:stretch>
            <a:fillRect/>
          </a:stretch>
        </p:blipFill>
        <p:spPr>
          <a:xfrm>
            <a:off x="246775" y="1088725"/>
            <a:ext cx="4086325" cy="2933250"/>
          </a:xfrm>
          <a:prstGeom prst="rect">
            <a:avLst/>
          </a:prstGeom>
          <a:noFill/>
          <a:ln>
            <a:noFill/>
          </a:ln>
        </p:spPr>
      </p:pic>
      <p:sp>
        <p:nvSpPr>
          <p:cNvPr id="164" name="Google Shape;164;p26"/>
          <p:cNvSpPr txBox="1"/>
          <p:nvPr/>
        </p:nvSpPr>
        <p:spPr>
          <a:xfrm>
            <a:off x="4452550" y="4168350"/>
            <a:ext cx="4184700" cy="5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50">
                <a:highlight>
                  <a:srgbClr val="FFFFFF"/>
                </a:highlight>
              </a:rPr>
              <a:t>The model also has the highest ROC AUC score of 0.969</a:t>
            </a:r>
            <a:endParaRPr>
              <a:latin typeface="Roboto"/>
              <a:ea typeface="Roboto"/>
              <a:cs typeface="Roboto"/>
              <a:sym typeface="Roboto"/>
            </a:endParaRPr>
          </a:p>
        </p:txBody>
      </p:sp>
      <p:pic>
        <p:nvPicPr>
          <p:cNvPr id="165" name="Google Shape;165;p26"/>
          <p:cNvPicPr preferRelativeResize="0"/>
          <p:nvPr/>
        </p:nvPicPr>
        <p:blipFill>
          <a:blip r:embed="rId4">
            <a:alphaModFix/>
          </a:blip>
          <a:stretch>
            <a:fillRect/>
          </a:stretch>
        </p:blipFill>
        <p:spPr>
          <a:xfrm>
            <a:off x="4452550" y="1088725"/>
            <a:ext cx="3930946" cy="2933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7"/>
          <p:cNvSpPr txBox="1"/>
          <p:nvPr>
            <p:ph type="title"/>
          </p:nvPr>
        </p:nvSpPr>
        <p:spPr>
          <a:xfrm>
            <a:off x="460950" y="3189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Evaluation</a:t>
            </a:r>
            <a:endParaRPr/>
          </a:p>
        </p:txBody>
      </p:sp>
      <p:pic>
        <p:nvPicPr>
          <p:cNvPr id="171" name="Google Shape;171;p27"/>
          <p:cNvPicPr preferRelativeResize="0"/>
          <p:nvPr/>
        </p:nvPicPr>
        <p:blipFill>
          <a:blip r:embed="rId3">
            <a:alphaModFix/>
          </a:blip>
          <a:stretch>
            <a:fillRect/>
          </a:stretch>
        </p:blipFill>
        <p:spPr>
          <a:xfrm>
            <a:off x="460950" y="1879550"/>
            <a:ext cx="3121275" cy="1184925"/>
          </a:xfrm>
          <a:prstGeom prst="rect">
            <a:avLst/>
          </a:prstGeom>
          <a:noFill/>
          <a:ln>
            <a:noFill/>
          </a:ln>
        </p:spPr>
      </p:pic>
      <p:sp>
        <p:nvSpPr>
          <p:cNvPr id="172" name="Google Shape;172;p27"/>
          <p:cNvSpPr txBox="1"/>
          <p:nvPr/>
        </p:nvSpPr>
        <p:spPr>
          <a:xfrm>
            <a:off x="460988" y="1566650"/>
            <a:ext cx="3121200" cy="3129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 sz="1600">
                <a:latin typeface="Roboto"/>
                <a:ea typeface="Roboto"/>
                <a:cs typeface="Roboto"/>
                <a:sym typeface="Roboto"/>
              </a:rPr>
              <a:t>TN				FP</a:t>
            </a:r>
            <a:endParaRPr sz="1600">
              <a:latin typeface="Roboto"/>
              <a:ea typeface="Roboto"/>
              <a:cs typeface="Roboto"/>
              <a:sym typeface="Roboto"/>
            </a:endParaRPr>
          </a:p>
        </p:txBody>
      </p:sp>
      <p:sp>
        <p:nvSpPr>
          <p:cNvPr id="173" name="Google Shape;173;p27"/>
          <p:cNvSpPr txBox="1"/>
          <p:nvPr/>
        </p:nvSpPr>
        <p:spPr>
          <a:xfrm>
            <a:off x="460988" y="3064475"/>
            <a:ext cx="3121200" cy="3129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 sz="1600">
                <a:latin typeface="Roboto"/>
                <a:ea typeface="Roboto"/>
                <a:cs typeface="Roboto"/>
                <a:sym typeface="Roboto"/>
              </a:rPr>
              <a:t>FN</a:t>
            </a:r>
            <a:r>
              <a:rPr lang="en" sz="1600">
                <a:latin typeface="Roboto"/>
                <a:ea typeface="Roboto"/>
                <a:cs typeface="Roboto"/>
                <a:sym typeface="Roboto"/>
              </a:rPr>
              <a:t>				TP</a:t>
            </a:r>
            <a:endParaRPr sz="1600">
              <a:latin typeface="Roboto"/>
              <a:ea typeface="Roboto"/>
              <a:cs typeface="Roboto"/>
              <a:sym typeface="Roboto"/>
            </a:endParaRPr>
          </a:p>
        </p:txBody>
      </p:sp>
      <p:sp>
        <p:nvSpPr>
          <p:cNvPr id="174" name="Google Shape;174;p27"/>
          <p:cNvSpPr txBox="1"/>
          <p:nvPr/>
        </p:nvSpPr>
        <p:spPr>
          <a:xfrm>
            <a:off x="3822350" y="774350"/>
            <a:ext cx="4860600" cy="38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Confusion matrix</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rPr lang="en" sz="1600">
                <a:highlight>
                  <a:srgbClr val="FFFFFF"/>
                </a:highlight>
              </a:rPr>
              <a:t>I tried changing the </a:t>
            </a:r>
            <a:r>
              <a:rPr lang="en" sz="1600">
                <a:highlight>
                  <a:srgbClr val="FFFFFF"/>
                </a:highlight>
              </a:rPr>
              <a:t>threshold</a:t>
            </a:r>
            <a:r>
              <a:rPr lang="en" sz="1600">
                <a:highlight>
                  <a:srgbClr val="FFFFFF"/>
                </a:highlight>
              </a:rPr>
              <a:t> to see if the predictions yielded better results but it seems leaving it at 0.5 is the still the best. One thing to note is that if false negative is higher than false positive its seen as more severe than false positives but because our prototype model is trying to detect where posts came from two fairly similar subreddits the false negatives wouldn’t be considered so severe as compared to lets say a classification where class 1 is having breast cancer and class 0 is not having breast cancer</a:t>
            </a:r>
            <a:endParaRPr sz="160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8"/>
          <p:cNvSpPr txBox="1"/>
          <p:nvPr>
            <p:ph type="title"/>
          </p:nvPr>
        </p:nvSpPr>
        <p:spPr>
          <a:xfrm>
            <a:off x="460950" y="2365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Evaluation</a:t>
            </a:r>
            <a:endParaRPr/>
          </a:p>
        </p:txBody>
      </p:sp>
      <p:sp>
        <p:nvSpPr>
          <p:cNvPr id="180" name="Google Shape;180;p28"/>
          <p:cNvSpPr txBox="1"/>
          <p:nvPr/>
        </p:nvSpPr>
        <p:spPr>
          <a:xfrm>
            <a:off x="460950" y="1249350"/>
            <a:ext cx="7661100" cy="24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50">
                <a:highlight>
                  <a:srgbClr val="FFFFFF"/>
                </a:highlight>
              </a:rPr>
              <a:t>As the accuracy is fairly high, one reason there could be misclassfication is because some words or words combinations that do not normally appear together in one of the classes shows up in the records</a:t>
            </a:r>
            <a:endParaRPr sz="1650"/>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29"/>
          <p:cNvSpPr txBox="1"/>
          <p:nvPr>
            <p:ph type="title"/>
          </p:nvPr>
        </p:nvSpPr>
        <p:spPr>
          <a:xfrm>
            <a:off x="460950" y="20360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Evaluation</a:t>
            </a:r>
            <a:endParaRPr/>
          </a:p>
        </p:txBody>
      </p:sp>
      <p:pic>
        <p:nvPicPr>
          <p:cNvPr id="186" name="Google Shape;186;p29"/>
          <p:cNvPicPr preferRelativeResize="0"/>
          <p:nvPr/>
        </p:nvPicPr>
        <p:blipFill>
          <a:blip r:embed="rId3">
            <a:alphaModFix/>
          </a:blip>
          <a:stretch>
            <a:fillRect/>
          </a:stretch>
        </p:blipFill>
        <p:spPr>
          <a:xfrm>
            <a:off x="460950" y="1216400"/>
            <a:ext cx="2127952" cy="3622300"/>
          </a:xfrm>
          <a:prstGeom prst="rect">
            <a:avLst/>
          </a:prstGeom>
          <a:noFill/>
          <a:ln>
            <a:noFill/>
          </a:ln>
        </p:spPr>
      </p:pic>
      <p:sp>
        <p:nvSpPr>
          <p:cNvPr id="187" name="Google Shape;187;p29"/>
          <p:cNvSpPr txBox="1"/>
          <p:nvPr/>
        </p:nvSpPr>
        <p:spPr>
          <a:xfrm>
            <a:off x="3064475" y="1219200"/>
            <a:ext cx="5486400" cy="260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-I noticed that the highest value coefficients such as the ones displayed appear in the class 1 (personal finance) EDA. </a:t>
            </a:r>
            <a:endParaRPr sz="1600">
              <a:latin typeface="Roboto"/>
              <a:ea typeface="Roboto"/>
              <a:cs typeface="Roboto"/>
              <a:sym typeface="Roboto"/>
            </a:endParaRPr>
          </a:p>
          <a:p>
            <a:pPr indent="0" lvl="0" marL="0" rtl="0" algn="l">
              <a:spcBef>
                <a:spcPts val="0"/>
              </a:spcBef>
              <a:spcAft>
                <a:spcPts val="0"/>
              </a:spcAft>
              <a:buNone/>
            </a:pPr>
            <a:r>
              <a:rPr lang="en" sz="1600">
                <a:latin typeface="Roboto"/>
                <a:ea typeface="Roboto"/>
                <a:cs typeface="Roboto"/>
                <a:sym typeface="Roboto"/>
              </a:rPr>
              <a:t>-Lowest valued coefficients seem to be from class 0 (Student Loans)</a:t>
            </a:r>
            <a:endParaRPr sz="1600">
              <a:latin typeface="Roboto"/>
              <a:ea typeface="Roboto"/>
              <a:cs typeface="Roboto"/>
              <a:sym typeface="Roboto"/>
            </a:endParaRPr>
          </a:p>
          <a:p>
            <a:pPr indent="0" lvl="0" marL="0" rtl="0" algn="l">
              <a:spcBef>
                <a:spcPts val="0"/>
              </a:spcBef>
              <a:spcAft>
                <a:spcPts val="0"/>
              </a:spcAft>
              <a:buNone/>
            </a:pPr>
            <a:r>
              <a:rPr lang="en" sz="1600">
                <a:latin typeface="Roboto"/>
                <a:ea typeface="Roboto"/>
                <a:cs typeface="Roboto"/>
                <a:sym typeface="Roboto"/>
              </a:rPr>
              <a:t>-Was not able to find information on this last night </a:t>
            </a:r>
            <a:endParaRPr sz="1600">
              <a:latin typeface="Roboto"/>
              <a:ea typeface="Roboto"/>
              <a:cs typeface="Roboto"/>
              <a:sym typeface="Roboto"/>
            </a:endParaRPr>
          </a:p>
          <a:p>
            <a:pPr indent="0" lvl="0" marL="0" rtl="0" algn="l">
              <a:spcBef>
                <a:spcPts val="0"/>
              </a:spcBef>
              <a:spcAft>
                <a:spcPts val="0"/>
              </a:spcAft>
              <a:buNone/>
            </a:pPr>
            <a:r>
              <a:rPr lang="en" sz="1600">
                <a:latin typeface="Roboto"/>
                <a:ea typeface="Roboto"/>
                <a:cs typeface="Roboto"/>
                <a:sym typeface="Roboto"/>
              </a:rPr>
              <a:t>-But if true, it can serve as a reliable indicator what specific topics people in the subreddit talk about and companies could use this information to advertise their products and services related to the words as shown</a:t>
            </a:r>
            <a:endParaRPr sz="1600">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0"/>
          <p:cNvSpPr txBox="1"/>
          <p:nvPr>
            <p:ph type="title"/>
          </p:nvPr>
        </p:nvSpPr>
        <p:spPr>
          <a:xfrm>
            <a:off x="460950" y="2365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 and Recommendation</a:t>
            </a:r>
            <a:endParaRPr/>
          </a:p>
        </p:txBody>
      </p:sp>
      <p:sp>
        <p:nvSpPr>
          <p:cNvPr id="193" name="Google Shape;193;p30"/>
          <p:cNvSpPr txBox="1"/>
          <p:nvPr/>
        </p:nvSpPr>
        <p:spPr>
          <a:xfrm>
            <a:off x="609600" y="1285100"/>
            <a:ext cx="7908300" cy="35589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Roboto"/>
              <a:buChar char="-"/>
            </a:pPr>
            <a:r>
              <a:rPr lang="en" sz="1500">
                <a:latin typeface="Roboto"/>
                <a:ea typeface="Roboto"/>
                <a:cs typeface="Roboto"/>
                <a:sym typeface="Roboto"/>
              </a:rPr>
              <a:t>Model selected is Gridsearch CV multinomial bayes TFIDF vectorizer as it has presented the best test score at 0.92 </a:t>
            </a:r>
            <a:endParaRPr sz="1500">
              <a:latin typeface="Roboto"/>
              <a:ea typeface="Roboto"/>
              <a:cs typeface="Roboto"/>
              <a:sym typeface="Roboto"/>
            </a:endParaRPr>
          </a:p>
          <a:p>
            <a:pPr indent="-323850" lvl="0" marL="457200" rtl="0" algn="l">
              <a:spcBef>
                <a:spcPts val="0"/>
              </a:spcBef>
              <a:spcAft>
                <a:spcPts val="0"/>
              </a:spcAft>
              <a:buSzPts val="1500"/>
              <a:buFont typeface="Roboto"/>
              <a:buChar char="-"/>
            </a:pPr>
            <a:r>
              <a:rPr lang="en" sz="1500">
                <a:latin typeface="Roboto"/>
                <a:ea typeface="Roboto"/>
                <a:cs typeface="Roboto"/>
                <a:sym typeface="Roboto"/>
              </a:rPr>
              <a:t>Niave Bayes modeling works well with smaller datasets as such in this case where there's 900 plus data points for each subreddit. </a:t>
            </a:r>
            <a:endParaRPr sz="1500">
              <a:latin typeface="Roboto"/>
              <a:ea typeface="Roboto"/>
              <a:cs typeface="Roboto"/>
              <a:sym typeface="Roboto"/>
            </a:endParaRPr>
          </a:p>
          <a:p>
            <a:pPr indent="-323850" lvl="0" marL="457200" rtl="0" algn="l">
              <a:spcBef>
                <a:spcPts val="0"/>
              </a:spcBef>
              <a:spcAft>
                <a:spcPts val="0"/>
              </a:spcAft>
              <a:buSzPts val="1500"/>
              <a:buFont typeface="Roboto"/>
              <a:buChar char="-"/>
            </a:pPr>
            <a:r>
              <a:rPr lang="en" sz="1500">
                <a:latin typeface="Roboto"/>
                <a:ea typeface="Roboto"/>
                <a:cs typeface="Roboto"/>
                <a:sym typeface="Roboto"/>
              </a:rPr>
              <a:t>Works well with categorical dataset</a:t>
            </a:r>
            <a:endParaRPr sz="1500">
              <a:latin typeface="Roboto"/>
              <a:ea typeface="Roboto"/>
              <a:cs typeface="Roboto"/>
              <a:sym typeface="Roboto"/>
            </a:endParaRPr>
          </a:p>
          <a:p>
            <a:pPr indent="-323850" lvl="0" marL="457200" rtl="0" algn="l">
              <a:spcBef>
                <a:spcPts val="0"/>
              </a:spcBef>
              <a:spcAft>
                <a:spcPts val="0"/>
              </a:spcAft>
              <a:buSzPts val="1500"/>
              <a:buFont typeface="Roboto"/>
              <a:buChar char="-"/>
            </a:pPr>
            <a:r>
              <a:rPr lang="en" sz="1500">
                <a:latin typeface="Roboto"/>
                <a:ea typeface="Roboto"/>
                <a:cs typeface="Roboto"/>
                <a:sym typeface="Roboto"/>
              </a:rPr>
              <a:t>As the dataset contained about 900 plus posts per subreddit, it may not be representative of each subreddit. More webscraping could be done in the future.</a:t>
            </a:r>
            <a:endParaRPr sz="1500">
              <a:latin typeface="Roboto"/>
              <a:ea typeface="Roboto"/>
              <a:cs typeface="Roboto"/>
              <a:sym typeface="Roboto"/>
            </a:endParaRPr>
          </a:p>
          <a:p>
            <a:pPr indent="-323850" lvl="0" marL="457200" rtl="0" algn="l">
              <a:spcBef>
                <a:spcPts val="0"/>
              </a:spcBef>
              <a:spcAft>
                <a:spcPts val="0"/>
              </a:spcAft>
              <a:buSzPts val="1500"/>
              <a:buFont typeface="Roboto"/>
              <a:buChar char="-"/>
            </a:pPr>
            <a:r>
              <a:rPr lang="en" sz="1500">
                <a:latin typeface="Roboto"/>
                <a:ea typeface="Roboto"/>
                <a:cs typeface="Roboto"/>
                <a:sym typeface="Roboto"/>
              </a:rPr>
              <a:t>It is possible people's comments could be a good feature to analyze but I am not sure</a:t>
            </a:r>
            <a:endParaRPr sz="1500">
              <a:latin typeface="Roboto"/>
              <a:ea typeface="Roboto"/>
              <a:cs typeface="Roboto"/>
              <a:sym typeface="Roboto"/>
            </a:endParaRPr>
          </a:p>
          <a:p>
            <a:pPr indent="-323850" lvl="0" marL="457200" rtl="0" algn="l">
              <a:spcBef>
                <a:spcPts val="0"/>
              </a:spcBef>
              <a:spcAft>
                <a:spcPts val="0"/>
              </a:spcAft>
              <a:buSzPts val="1500"/>
              <a:buFont typeface="Roboto"/>
              <a:buChar char="-"/>
            </a:pPr>
            <a:r>
              <a:rPr lang="en" sz="1500">
                <a:latin typeface="Roboto"/>
                <a:ea typeface="Roboto"/>
                <a:cs typeface="Roboto"/>
                <a:sym typeface="Roboto"/>
              </a:rPr>
              <a:t>Due to time restrictions I was not able to repeatedly see words that could be taken out but it could be beneficial to take out words that have similar meaning or synonymous with other words and possibly words that did not get lemmatized.</a:t>
            </a:r>
            <a:endParaRPr sz="1500">
              <a:latin typeface="Roboto"/>
              <a:ea typeface="Roboto"/>
              <a:cs typeface="Roboto"/>
              <a:sym typeface="Roboto"/>
            </a:endParaRPr>
          </a:p>
          <a:p>
            <a:pPr indent="-323850" lvl="0" marL="457200" rtl="0" algn="l">
              <a:spcBef>
                <a:spcPts val="0"/>
              </a:spcBef>
              <a:spcAft>
                <a:spcPts val="0"/>
              </a:spcAft>
              <a:buSzPts val="1500"/>
              <a:buFont typeface="Roboto"/>
              <a:buChar char="-"/>
            </a:pPr>
            <a:r>
              <a:rPr lang="en" sz="1500">
                <a:latin typeface="Roboto"/>
                <a:ea typeface="Roboto"/>
                <a:cs typeface="Roboto"/>
                <a:sym typeface="Roboto"/>
              </a:rPr>
              <a:t>I should try more models next time like an ensemble model like random forest (Laptop started overheating and process took too long to complete)</a:t>
            </a:r>
            <a:endParaRPr sz="1500">
              <a:latin typeface="Roboto"/>
              <a:ea typeface="Roboto"/>
              <a:cs typeface="Roboto"/>
              <a:sym typeface="Roboto"/>
            </a:endParaRPr>
          </a:p>
          <a:p>
            <a:pPr indent="-323850" lvl="0" marL="457200" rtl="0" algn="l">
              <a:spcBef>
                <a:spcPts val="0"/>
              </a:spcBef>
              <a:spcAft>
                <a:spcPts val="0"/>
              </a:spcAft>
              <a:buSzPts val="1500"/>
              <a:buFont typeface="Roboto"/>
              <a:buChar char="-"/>
            </a:pPr>
            <a:r>
              <a:rPr lang="en" sz="1500">
                <a:latin typeface="Roboto"/>
                <a:ea typeface="Roboto"/>
                <a:cs typeface="Roboto"/>
                <a:sym typeface="Roboto"/>
              </a:rPr>
              <a:t>Coefficients could help give companies intending to advertise their products and services by showing what people specifically talk about in each subreddit</a:t>
            </a:r>
            <a:endParaRPr sz="1500">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1"/>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 you!</a:t>
            </a:r>
            <a:endParaRPr sz="3000"/>
          </a:p>
        </p:txBody>
      </p:sp>
      <p:sp>
        <p:nvSpPr>
          <p:cNvPr id="199" name="Google Shape;199;p31"/>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200" name="Google Shape;200;p31"/>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pic>
        <p:nvPicPr>
          <p:cNvPr id="201" name="Google Shape;201;p31"/>
          <p:cNvPicPr preferRelativeResize="0"/>
          <p:nvPr/>
        </p:nvPicPr>
        <p:blipFill>
          <a:blip r:embed="rId4">
            <a:alphaModFix/>
          </a:blip>
          <a:stretch>
            <a:fillRect/>
          </a:stretch>
        </p:blipFill>
        <p:spPr>
          <a:xfrm>
            <a:off x="226075" y="1311200"/>
            <a:ext cx="2895600" cy="2895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609725" y="269500"/>
            <a:ext cx="80733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74" name="Google Shape;74;p14"/>
          <p:cNvSpPr txBox="1"/>
          <p:nvPr/>
        </p:nvSpPr>
        <p:spPr>
          <a:xfrm>
            <a:off x="609600" y="1367475"/>
            <a:ext cx="8073300" cy="29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The project intends to start building a prototype classification model that can assist Reddit to predict which subreddit a post belongs to by using the titles and self text(posts) combined. The aim is to see if the model can potentially speed up the process efficiency for Reddit in detecting if posts in the subreddit should be there or moved elsewhere. Hopefully, the model can eventually be used more broadly for classification to the rest of the subreddits in the future.</a:t>
            </a:r>
            <a:endParaRPr sz="1800">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460950" y="154175"/>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Process</a:t>
            </a:r>
            <a:endParaRPr/>
          </a:p>
        </p:txBody>
      </p:sp>
      <p:sp>
        <p:nvSpPr>
          <p:cNvPr id="80" name="Google Shape;80;p15"/>
          <p:cNvSpPr txBox="1"/>
          <p:nvPr/>
        </p:nvSpPr>
        <p:spPr>
          <a:xfrm>
            <a:off x="609600" y="1070925"/>
            <a:ext cx="3962400" cy="37893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Roboto"/>
              <a:buChar char="-"/>
            </a:pPr>
            <a:r>
              <a:rPr lang="en" sz="1600">
                <a:latin typeface="Roboto"/>
                <a:ea typeface="Roboto"/>
                <a:cs typeface="Roboto"/>
                <a:sym typeface="Roboto"/>
              </a:rPr>
              <a:t>Data Collection</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Scrape subreddit posts</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r/personalfinance</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r/StudentLoans</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Save the posts to dataframes</a:t>
            </a:r>
            <a:endParaRPr sz="1600">
              <a:latin typeface="Roboto"/>
              <a:ea typeface="Roboto"/>
              <a:cs typeface="Roboto"/>
              <a:sym typeface="Roboto"/>
            </a:endParaRPr>
          </a:p>
          <a:p>
            <a:pPr indent="-330200" lvl="0" marL="457200" rtl="0" algn="l">
              <a:spcBef>
                <a:spcPts val="0"/>
              </a:spcBef>
              <a:spcAft>
                <a:spcPts val="0"/>
              </a:spcAft>
              <a:buSzPts val="1600"/>
              <a:buFont typeface="Roboto"/>
              <a:buChar char="-"/>
            </a:pPr>
            <a:r>
              <a:rPr lang="en" sz="1600">
                <a:latin typeface="Roboto"/>
                <a:ea typeface="Roboto"/>
                <a:cs typeface="Roboto"/>
                <a:sym typeface="Roboto"/>
              </a:rPr>
              <a:t>Data cleaning</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Drop null values in dataframes</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Drop duplicate titles in dataframes</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Drop duplicate selftext in dataframes</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Concatenate  dataframes</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Apply cleaning function to text</a:t>
            </a:r>
            <a:endParaRPr sz="1600">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p:txBody>
      </p:sp>
      <p:sp>
        <p:nvSpPr>
          <p:cNvPr id="81" name="Google Shape;81;p15"/>
          <p:cNvSpPr txBox="1"/>
          <p:nvPr/>
        </p:nvSpPr>
        <p:spPr>
          <a:xfrm>
            <a:off x="5025075" y="1166975"/>
            <a:ext cx="3657900" cy="36933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Roboto"/>
              <a:buChar char="-"/>
            </a:pPr>
            <a:r>
              <a:rPr lang="en" sz="1600">
                <a:latin typeface="Roboto"/>
                <a:ea typeface="Roboto"/>
                <a:cs typeface="Roboto"/>
                <a:sym typeface="Roboto"/>
              </a:rPr>
              <a:t>EDA</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Use barchart to show top 20 words</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Use wordcloud </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Modify cleaning function to further remove words</a:t>
            </a:r>
            <a:endParaRPr sz="1600">
              <a:latin typeface="Roboto"/>
              <a:ea typeface="Roboto"/>
              <a:cs typeface="Roboto"/>
              <a:sym typeface="Roboto"/>
            </a:endParaRPr>
          </a:p>
          <a:p>
            <a:pPr indent="-330200" lvl="0" marL="457200" rtl="0" algn="l">
              <a:spcBef>
                <a:spcPts val="0"/>
              </a:spcBef>
              <a:spcAft>
                <a:spcPts val="0"/>
              </a:spcAft>
              <a:buSzPts val="1600"/>
              <a:buFont typeface="Roboto"/>
              <a:buChar char="-"/>
            </a:pPr>
            <a:r>
              <a:rPr lang="en" sz="1600">
                <a:latin typeface="Roboto"/>
                <a:ea typeface="Roboto"/>
                <a:cs typeface="Roboto"/>
                <a:sym typeface="Roboto"/>
              </a:rPr>
              <a:t>Modeling</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Establish baseline accuracy</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Model Selection</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Evaluation</a:t>
            </a:r>
            <a:endParaRPr sz="1600">
              <a:latin typeface="Roboto"/>
              <a:ea typeface="Roboto"/>
              <a:cs typeface="Roboto"/>
              <a:sym typeface="Roboto"/>
            </a:endParaRPr>
          </a:p>
          <a:p>
            <a:pPr indent="-330200" lvl="1" marL="914400" rtl="0" algn="l">
              <a:spcBef>
                <a:spcPts val="0"/>
              </a:spcBef>
              <a:spcAft>
                <a:spcPts val="0"/>
              </a:spcAft>
              <a:buSzPts val="1600"/>
              <a:buFont typeface="Roboto"/>
              <a:buChar char="-"/>
            </a:pPr>
            <a:r>
              <a:rPr lang="en" sz="1600">
                <a:latin typeface="Roboto"/>
                <a:ea typeface="Roboto"/>
                <a:cs typeface="Roboto"/>
                <a:sym typeface="Roboto"/>
              </a:rPr>
              <a:t>Conclusion and recommendation</a:t>
            </a:r>
            <a:endParaRPr sz="160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6"/>
          <p:cNvSpPr txBox="1"/>
          <p:nvPr>
            <p:ph type="title"/>
          </p:nvPr>
        </p:nvSpPr>
        <p:spPr>
          <a:xfrm>
            <a:off x="460950" y="20360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000000"/>
                </a:solidFill>
              </a:rPr>
              <a:t>Data Collection</a:t>
            </a:r>
            <a:endParaRPr>
              <a:solidFill>
                <a:srgbClr val="000000"/>
              </a:solidFill>
            </a:endParaRPr>
          </a:p>
        </p:txBody>
      </p:sp>
      <p:sp>
        <p:nvSpPr>
          <p:cNvPr id="87" name="Google Shape;87;p16"/>
          <p:cNvSpPr txBox="1"/>
          <p:nvPr>
            <p:ph idx="4294967295" type="body"/>
          </p:nvPr>
        </p:nvSpPr>
        <p:spPr>
          <a:xfrm>
            <a:off x="460950" y="1128250"/>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highlight>
                  <a:srgbClr val="FF9900"/>
                </a:highlight>
              </a:rPr>
              <a:t>headers = {'User-agent': 'Geoff Inc 8.0'}</a:t>
            </a:r>
            <a:endParaRPr>
              <a:solidFill>
                <a:srgbClr val="000000"/>
              </a:solidFill>
              <a:highlight>
                <a:srgbClr val="FF9900"/>
              </a:highlight>
            </a:endParaRPr>
          </a:p>
          <a:p>
            <a:pPr indent="0" lvl="0" marL="0" rtl="0" algn="l">
              <a:lnSpc>
                <a:spcPct val="100000"/>
              </a:lnSpc>
              <a:spcBef>
                <a:spcPts val="1600"/>
              </a:spcBef>
              <a:spcAft>
                <a:spcPts val="0"/>
              </a:spcAft>
              <a:buNone/>
            </a:pPr>
            <a:r>
              <a:rPr lang="en">
                <a:solidFill>
                  <a:srgbClr val="000000"/>
                </a:solidFill>
                <a:highlight>
                  <a:srgbClr val="FF9900"/>
                </a:highlight>
              </a:rPr>
              <a:t>r/personalfinance</a:t>
            </a:r>
            <a:endParaRPr>
              <a:solidFill>
                <a:srgbClr val="000000"/>
              </a:solidFill>
              <a:highlight>
                <a:srgbClr val="FF9900"/>
              </a:highlight>
            </a:endParaRPr>
          </a:p>
          <a:p>
            <a:pPr indent="0" lvl="0" marL="0" rtl="0" algn="l">
              <a:lnSpc>
                <a:spcPct val="100000"/>
              </a:lnSpc>
              <a:spcBef>
                <a:spcPts val="0"/>
              </a:spcBef>
              <a:spcAft>
                <a:spcPts val="0"/>
              </a:spcAft>
              <a:buNone/>
            </a:pPr>
            <a:r>
              <a:rPr lang="en">
                <a:solidFill>
                  <a:srgbClr val="000000"/>
                </a:solidFill>
                <a:highlight>
                  <a:srgbClr val="FF9900"/>
                </a:highlight>
              </a:rPr>
              <a:t>Personal finance discusses topics on budgeting, saving, getting out of debt, credit cards, investing, and retirement planning</a:t>
            </a:r>
            <a:endParaRPr>
              <a:solidFill>
                <a:srgbClr val="000000"/>
              </a:solidFill>
              <a:highlight>
                <a:srgbClr val="FF9900"/>
              </a:highlight>
            </a:endParaRPr>
          </a:p>
          <a:p>
            <a:pPr indent="0" lvl="0" marL="0" rtl="0" algn="l">
              <a:lnSpc>
                <a:spcPct val="100000"/>
              </a:lnSpc>
              <a:spcBef>
                <a:spcPts val="0"/>
              </a:spcBef>
              <a:spcAft>
                <a:spcPts val="0"/>
              </a:spcAft>
              <a:buNone/>
            </a:pPr>
            <a:r>
              <a:t/>
            </a:r>
            <a:endParaRPr>
              <a:solidFill>
                <a:srgbClr val="000000"/>
              </a:solidFill>
              <a:highlight>
                <a:srgbClr val="FF9900"/>
              </a:highlight>
            </a:endParaRPr>
          </a:p>
          <a:p>
            <a:pPr indent="0" lvl="0" marL="0" rtl="0" algn="l">
              <a:lnSpc>
                <a:spcPct val="100000"/>
              </a:lnSpc>
              <a:spcBef>
                <a:spcPts val="0"/>
              </a:spcBef>
              <a:spcAft>
                <a:spcPts val="0"/>
              </a:spcAft>
              <a:buNone/>
            </a:pPr>
            <a:r>
              <a:rPr lang="en">
                <a:solidFill>
                  <a:srgbClr val="000000"/>
                </a:solidFill>
                <a:highlight>
                  <a:srgbClr val="FF9900"/>
                </a:highlight>
              </a:rPr>
              <a:t>r/StudentLoans</a:t>
            </a:r>
            <a:endParaRPr>
              <a:solidFill>
                <a:srgbClr val="000000"/>
              </a:solidFill>
              <a:highlight>
                <a:srgbClr val="FF9900"/>
              </a:highlight>
            </a:endParaRPr>
          </a:p>
          <a:p>
            <a:pPr indent="0" lvl="0" marL="0" rtl="0" algn="l">
              <a:spcBef>
                <a:spcPts val="0"/>
              </a:spcBef>
              <a:spcAft>
                <a:spcPts val="1600"/>
              </a:spcAft>
              <a:buNone/>
            </a:pPr>
            <a:r>
              <a:rPr lang="en">
                <a:solidFill>
                  <a:srgbClr val="000000"/>
                </a:solidFill>
                <a:highlight>
                  <a:srgbClr val="FF9900"/>
                </a:highlight>
              </a:rPr>
              <a:t>student loans discusses on the student loan debts of individuals and financing issues related to it</a:t>
            </a:r>
            <a:endParaRPr>
              <a:solidFill>
                <a:srgbClr val="000000"/>
              </a:solidFill>
              <a:highlight>
                <a:srgbClr val="FF9900"/>
              </a:highlight>
            </a:endParaRPr>
          </a:p>
        </p:txBody>
      </p:sp>
      <p:sp>
        <p:nvSpPr>
          <p:cNvPr id="88" name="Google Shape;88;p16"/>
          <p:cNvSpPr txBox="1"/>
          <p:nvPr>
            <p:ph idx="4294967295" type="body"/>
          </p:nvPr>
        </p:nvSpPr>
        <p:spPr>
          <a:xfrm>
            <a:off x="4683150" y="1128250"/>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highlight>
                  <a:srgbClr val="FF9900"/>
                </a:highlight>
              </a:rPr>
              <a:t>-Scraped the posts in JSON (Java script object notation) format with requests library to dataframes</a:t>
            </a:r>
            <a:endParaRPr>
              <a:solidFill>
                <a:srgbClr val="000000"/>
              </a:solidFill>
              <a:highlight>
                <a:srgbClr val="FF9900"/>
              </a:highlight>
            </a:endParaRPr>
          </a:p>
          <a:p>
            <a:pPr indent="0" lvl="0" marL="0" rtl="0" algn="l">
              <a:spcBef>
                <a:spcPts val="1600"/>
              </a:spcBef>
              <a:spcAft>
                <a:spcPts val="0"/>
              </a:spcAft>
              <a:buNone/>
            </a:pPr>
            <a:r>
              <a:rPr lang="en">
                <a:solidFill>
                  <a:srgbClr val="000000"/>
                </a:solidFill>
                <a:highlight>
                  <a:srgbClr val="FF9900"/>
                </a:highlight>
              </a:rPr>
              <a:t>-Retained the name, subreddit, title and self text columns</a:t>
            </a:r>
            <a:endParaRPr>
              <a:solidFill>
                <a:srgbClr val="000000"/>
              </a:solidFill>
              <a:highlight>
                <a:srgbClr val="FF9900"/>
              </a:highlight>
            </a:endParaRPr>
          </a:p>
          <a:p>
            <a:pPr indent="0" lvl="0" marL="0" rtl="0" algn="l">
              <a:spcBef>
                <a:spcPts val="1600"/>
              </a:spcBef>
              <a:spcAft>
                <a:spcPts val="0"/>
              </a:spcAft>
              <a:buNone/>
            </a:pPr>
            <a:r>
              <a:rPr lang="en">
                <a:solidFill>
                  <a:srgbClr val="000000"/>
                </a:solidFill>
                <a:highlight>
                  <a:srgbClr val="FF9900"/>
                </a:highlight>
              </a:rPr>
              <a:t>-Saved the dataframes</a:t>
            </a:r>
            <a:endParaRPr>
              <a:solidFill>
                <a:srgbClr val="000000"/>
              </a:solidFill>
              <a:highlight>
                <a:srgbClr val="FF9900"/>
              </a:highlight>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7"/>
          <p:cNvSpPr txBox="1"/>
          <p:nvPr>
            <p:ph type="title"/>
          </p:nvPr>
        </p:nvSpPr>
        <p:spPr>
          <a:xfrm>
            <a:off x="460950" y="26950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 Cleaning</a:t>
            </a:r>
            <a:endParaRPr/>
          </a:p>
        </p:txBody>
      </p:sp>
      <p:sp>
        <p:nvSpPr>
          <p:cNvPr id="94" name="Google Shape;94;p17"/>
          <p:cNvSpPr txBox="1"/>
          <p:nvPr/>
        </p:nvSpPr>
        <p:spPr>
          <a:xfrm>
            <a:off x="395425" y="1301575"/>
            <a:ext cx="4176600" cy="3525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Check for null values</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Check for duplicates</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Concatenate subreddit dataframes</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Concatenate title and selftext to all_text</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Apply cleaning function for all_text</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Includes regex expressions like re.sub('\d','',letters_only) to remove numbers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re.sub('\w*d\w*','',letters_only) to remove words with numbers in them</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re.sub("\n"," ",letters_only) to remove new lines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Remove stopwords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Lemmatize</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Drop name column from dataframe</a:t>
            </a:r>
            <a:endParaRPr>
              <a:latin typeface="Roboto"/>
              <a:ea typeface="Roboto"/>
              <a:cs typeface="Roboto"/>
              <a:sym typeface="Roboto"/>
            </a:endParaRPr>
          </a:p>
        </p:txBody>
      </p:sp>
      <p:pic>
        <p:nvPicPr>
          <p:cNvPr id="95" name="Google Shape;95;p17"/>
          <p:cNvPicPr preferRelativeResize="0"/>
          <p:nvPr/>
        </p:nvPicPr>
        <p:blipFill>
          <a:blip r:embed="rId3">
            <a:alphaModFix/>
          </a:blip>
          <a:stretch>
            <a:fillRect/>
          </a:stretch>
        </p:blipFill>
        <p:spPr>
          <a:xfrm>
            <a:off x="4481375" y="1282300"/>
            <a:ext cx="3613278" cy="1012800"/>
          </a:xfrm>
          <a:prstGeom prst="rect">
            <a:avLst/>
          </a:prstGeom>
          <a:noFill/>
          <a:ln>
            <a:noFill/>
          </a:ln>
        </p:spPr>
      </p:pic>
      <p:pic>
        <p:nvPicPr>
          <p:cNvPr id="96" name="Google Shape;96;p17"/>
          <p:cNvPicPr preferRelativeResize="0"/>
          <p:nvPr/>
        </p:nvPicPr>
        <p:blipFill>
          <a:blip r:embed="rId4">
            <a:alphaModFix/>
          </a:blip>
          <a:stretch>
            <a:fillRect/>
          </a:stretch>
        </p:blipFill>
        <p:spPr>
          <a:xfrm>
            <a:off x="4481375" y="2571754"/>
            <a:ext cx="4572000" cy="450600"/>
          </a:xfrm>
          <a:prstGeom prst="rect">
            <a:avLst/>
          </a:prstGeom>
          <a:noFill/>
          <a:ln>
            <a:noFill/>
          </a:ln>
        </p:spPr>
      </p:pic>
      <p:pic>
        <p:nvPicPr>
          <p:cNvPr id="97" name="Google Shape;97;p17"/>
          <p:cNvPicPr preferRelativeResize="0"/>
          <p:nvPr/>
        </p:nvPicPr>
        <p:blipFill>
          <a:blip r:embed="rId5">
            <a:alphaModFix/>
          </a:blip>
          <a:stretch>
            <a:fillRect/>
          </a:stretch>
        </p:blipFill>
        <p:spPr>
          <a:xfrm>
            <a:off x="4481375" y="3174750"/>
            <a:ext cx="961713" cy="565225"/>
          </a:xfrm>
          <a:prstGeom prst="rect">
            <a:avLst/>
          </a:prstGeom>
          <a:noFill/>
          <a:ln>
            <a:noFill/>
          </a:ln>
        </p:spPr>
      </p:pic>
      <p:pic>
        <p:nvPicPr>
          <p:cNvPr id="98" name="Google Shape;98;p17"/>
          <p:cNvPicPr preferRelativeResize="0"/>
          <p:nvPr/>
        </p:nvPicPr>
        <p:blipFill>
          <a:blip r:embed="rId6">
            <a:alphaModFix/>
          </a:blip>
          <a:stretch>
            <a:fillRect/>
          </a:stretch>
        </p:blipFill>
        <p:spPr>
          <a:xfrm>
            <a:off x="4481375" y="3892375"/>
            <a:ext cx="1175300" cy="565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460950" y="285975"/>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EDA</a:t>
            </a:r>
            <a:endParaRPr/>
          </a:p>
        </p:txBody>
      </p:sp>
      <p:sp>
        <p:nvSpPr>
          <p:cNvPr id="104" name="Google Shape;104;p18"/>
          <p:cNvSpPr txBox="1"/>
          <p:nvPr/>
        </p:nvSpPr>
        <p:spPr>
          <a:xfrm>
            <a:off x="460950" y="1186250"/>
            <a:ext cx="5865300" cy="36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Created bar charts to show top 20 words for each subreddit</a:t>
            </a:r>
            <a:endParaRPr>
              <a:latin typeface="Roboto"/>
              <a:ea typeface="Roboto"/>
              <a:cs typeface="Roboto"/>
              <a:sym typeface="Roboto"/>
            </a:endParaRPr>
          </a:p>
        </p:txBody>
      </p:sp>
      <p:pic>
        <p:nvPicPr>
          <p:cNvPr id="105" name="Google Shape;105;p18"/>
          <p:cNvPicPr preferRelativeResize="0"/>
          <p:nvPr/>
        </p:nvPicPr>
        <p:blipFill>
          <a:blip r:embed="rId3">
            <a:alphaModFix/>
          </a:blip>
          <a:stretch>
            <a:fillRect/>
          </a:stretch>
        </p:blipFill>
        <p:spPr>
          <a:xfrm>
            <a:off x="4638475" y="1635150"/>
            <a:ext cx="4044576" cy="2368451"/>
          </a:xfrm>
          <a:prstGeom prst="rect">
            <a:avLst/>
          </a:prstGeom>
          <a:noFill/>
          <a:ln>
            <a:noFill/>
          </a:ln>
        </p:spPr>
      </p:pic>
      <p:pic>
        <p:nvPicPr>
          <p:cNvPr id="106" name="Google Shape;106;p18"/>
          <p:cNvPicPr preferRelativeResize="0"/>
          <p:nvPr/>
        </p:nvPicPr>
        <p:blipFill>
          <a:blip r:embed="rId4">
            <a:alphaModFix/>
          </a:blip>
          <a:stretch>
            <a:fillRect/>
          </a:stretch>
        </p:blipFill>
        <p:spPr>
          <a:xfrm>
            <a:off x="460950" y="1635150"/>
            <a:ext cx="3861030" cy="2368449"/>
          </a:xfrm>
          <a:prstGeom prst="rect">
            <a:avLst/>
          </a:prstGeom>
          <a:noFill/>
          <a:ln>
            <a:noFill/>
          </a:ln>
        </p:spPr>
      </p:pic>
      <p:sp>
        <p:nvSpPr>
          <p:cNvPr id="107" name="Google Shape;107;p18"/>
          <p:cNvSpPr txBox="1"/>
          <p:nvPr/>
        </p:nvSpPr>
        <p:spPr>
          <a:xfrm>
            <a:off x="494275" y="4168350"/>
            <a:ext cx="8222100" cy="36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I refined the cleaning function to take out the subreddit’s titles as well as other words like ‘go’, ‘want’ and ‘see’</a:t>
            </a:r>
            <a:endParaRPr>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460950" y="2365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EDA</a:t>
            </a:r>
            <a:endParaRPr/>
          </a:p>
        </p:txBody>
      </p:sp>
      <p:pic>
        <p:nvPicPr>
          <p:cNvPr id="113" name="Google Shape;113;p19"/>
          <p:cNvPicPr preferRelativeResize="0"/>
          <p:nvPr/>
        </p:nvPicPr>
        <p:blipFill>
          <a:blip r:embed="rId3">
            <a:alphaModFix/>
          </a:blip>
          <a:stretch>
            <a:fillRect/>
          </a:stretch>
        </p:blipFill>
        <p:spPr>
          <a:xfrm>
            <a:off x="152400" y="1401750"/>
            <a:ext cx="4065376" cy="2319651"/>
          </a:xfrm>
          <a:prstGeom prst="rect">
            <a:avLst/>
          </a:prstGeom>
          <a:noFill/>
          <a:ln>
            <a:noFill/>
          </a:ln>
        </p:spPr>
      </p:pic>
      <p:pic>
        <p:nvPicPr>
          <p:cNvPr id="114" name="Google Shape;114;p19"/>
          <p:cNvPicPr preferRelativeResize="0"/>
          <p:nvPr/>
        </p:nvPicPr>
        <p:blipFill>
          <a:blip r:embed="rId4">
            <a:alphaModFix/>
          </a:blip>
          <a:stretch>
            <a:fillRect/>
          </a:stretch>
        </p:blipFill>
        <p:spPr>
          <a:xfrm>
            <a:off x="4897400" y="1411925"/>
            <a:ext cx="4052235" cy="2319649"/>
          </a:xfrm>
          <a:prstGeom prst="rect">
            <a:avLst/>
          </a:prstGeom>
          <a:noFill/>
          <a:ln>
            <a:noFill/>
          </a:ln>
        </p:spPr>
      </p:pic>
      <p:sp>
        <p:nvSpPr>
          <p:cNvPr id="115" name="Google Shape;115;p19"/>
          <p:cNvSpPr txBox="1"/>
          <p:nvPr/>
        </p:nvSpPr>
        <p:spPr>
          <a:xfrm>
            <a:off x="197700" y="3888250"/>
            <a:ext cx="3921300" cy="32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Word clouds also </a:t>
            </a:r>
            <a:r>
              <a:rPr lang="en">
                <a:latin typeface="Roboto"/>
                <a:ea typeface="Roboto"/>
                <a:cs typeface="Roboto"/>
                <a:sym typeface="Roboto"/>
              </a:rPr>
              <a:t>provide</a:t>
            </a:r>
            <a:r>
              <a:rPr lang="en">
                <a:latin typeface="Roboto"/>
                <a:ea typeface="Roboto"/>
                <a:cs typeface="Roboto"/>
                <a:sym typeface="Roboto"/>
              </a:rPr>
              <a:t> a good visual to see frequently </a:t>
            </a:r>
            <a:r>
              <a:rPr lang="en">
                <a:latin typeface="Roboto"/>
                <a:ea typeface="Roboto"/>
                <a:cs typeface="Roboto"/>
                <a:sym typeface="Roboto"/>
              </a:rPr>
              <a:t>occurring</a:t>
            </a:r>
            <a:r>
              <a:rPr lang="en">
                <a:latin typeface="Roboto"/>
                <a:ea typeface="Roboto"/>
                <a:cs typeface="Roboto"/>
                <a:sym typeface="Roboto"/>
              </a:rPr>
              <a:t> words. The more frequent the word appears the bigger</a:t>
            </a:r>
            <a:endParaRPr>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0"/>
          <p:cNvSpPr txBox="1"/>
          <p:nvPr>
            <p:ph type="title"/>
          </p:nvPr>
        </p:nvSpPr>
        <p:spPr>
          <a:xfrm>
            <a:off x="460950" y="3024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Modeling</a:t>
            </a:r>
            <a:endParaRPr/>
          </a:p>
        </p:txBody>
      </p:sp>
      <p:sp>
        <p:nvSpPr>
          <p:cNvPr id="121" name="Google Shape;121;p20"/>
          <p:cNvSpPr txBox="1"/>
          <p:nvPr/>
        </p:nvSpPr>
        <p:spPr>
          <a:xfrm>
            <a:off x="460950" y="1219200"/>
            <a:ext cx="2438400" cy="46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Roboto"/>
                <a:ea typeface="Roboto"/>
                <a:cs typeface="Roboto"/>
                <a:sym typeface="Roboto"/>
              </a:rPr>
              <a:t>Baseline Accuracy</a:t>
            </a:r>
            <a:endParaRPr sz="2000">
              <a:latin typeface="Roboto"/>
              <a:ea typeface="Roboto"/>
              <a:cs typeface="Roboto"/>
              <a:sym typeface="Roboto"/>
            </a:endParaRPr>
          </a:p>
        </p:txBody>
      </p:sp>
      <p:pic>
        <p:nvPicPr>
          <p:cNvPr id="122" name="Google Shape;122;p20"/>
          <p:cNvPicPr preferRelativeResize="0"/>
          <p:nvPr/>
        </p:nvPicPr>
        <p:blipFill>
          <a:blip r:embed="rId3">
            <a:alphaModFix/>
          </a:blip>
          <a:stretch>
            <a:fillRect/>
          </a:stretch>
        </p:blipFill>
        <p:spPr>
          <a:xfrm>
            <a:off x="460950" y="1680600"/>
            <a:ext cx="4687446" cy="1012800"/>
          </a:xfrm>
          <a:prstGeom prst="rect">
            <a:avLst/>
          </a:prstGeom>
          <a:noFill/>
          <a:ln>
            <a:noFill/>
          </a:ln>
        </p:spPr>
      </p:pic>
      <p:sp>
        <p:nvSpPr>
          <p:cNvPr id="123" name="Google Shape;123;p20"/>
          <p:cNvSpPr txBox="1"/>
          <p:nvPr/>
        </p:nvSpPr>
        <p:spPr>
          <a:xfrm>
            <a:off x="460950" y="2932675"/>
            <a:ext cx="7134000" cy="186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Roboto"/>
                <a:ea typeface="Roboto"/>
                <a:cs typeface="Roboto"/>
                <a:sym typeface="Roboto"/>
              </a:rPr>
              <a:t>The baseline accuracy for student loans is 0.48788 and 0.51212 for personalfinance. We will proceed to create our X which is the clean_text column of the comb_df consisting of cleaned titles and selftext combined and y target classifications where y is the subreddit category in which personalfinance is 1 and StudentLoans is 0. We will proceed to do a train test split on the X and y variables and begin modeling.</a:t>
            </a:r>
            <a:endParaRPr sz="1500">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460950" y="253025"/>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Modeling</a:t>
            </a:r>
            <a:endParaRPr/>
          </a:p>
        </p:txBody>
      </p:sp>
      <p:sp>
        <p:nvSpPr>
          <p:cNvPr id="129" name="Google Shape;129;p21"/>
          <p:cNvSpPr txBox="1"/>
          <p:nvPr/>
        </p:nvSpPr>
        <p:spPr>
          <a:xfrm>
            <a:off x="527225" y="1169775"/>
            <a:ext cx="7842300" cy="29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Models being used</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rPr lang="en" sz="1600">
                <a:latin typeface="Roboto"/>
                <a:ea typeface="Roboto"/>
                <a:cs typeface="Roboto"/>
                <a:sym typeface="Roboto"/>
              </a:rPr>
              <a:t>-GridsearchCV logistic regression count vectorizer</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rPr lang="en" sz="1600">
                <a:latin typeface="Roboto"/>
                <a:ea typeface="Roboto"/>
                <a:cs typeface="Roboto"/>
                <a:sym typeface="Roboto"/>
              </a:rPr>
              <a:t>-GridsearchCV logistic regression TFIDF vectorizer</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rPr lang="en" sz="1600">
                <a:latin typeface="Roboto"/>
                <a:ea typeface="Roboto"/>
                <a:cs typeface="Roboto"/>
                <a:sym typeface="Roboto"/>
              </a:rPr>
              <a:t>-Gridsearch CV multinomial bayes count vectorizer</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rPr lang="en" sz="1600">
                <a:latin typeface="Roboto"/>
                <a:ea typeface="Roboto"/>
                <a:cs typeface="Roboto"/>
                <a:sym typeface="Roboto"/>
              </a:rPr>
              <a:t>-Gridsearch CV multinomial bayes TFIDF vectorizer</a:t>
            </a:r>
            <a:endParaRPr sz="16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